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6" r:id="rId3"/>
    <p:sldId id="267" r:id="rId4"/>
    <p:sldId id="268" r:id="rId5"/>
    <p:sldId id="278" r:id="rId6"/>
    <p:sldId id="258" r:id="rId7"/>
    <p:sldId id="259" r:id="rId8"/>
    <p:sldId id="261" r:id="rId9"/>
    <p:sldId id="256" r:id="rId10"/>
    <p:sldId id="260" r:id="rId11"/>
    <p:sldId id="281" r:id="rId12"/>
    <p:sldId id="279" r:id="rId13"/>
    <p:sldId id="282" r:id="rId14"/>
    <p:sldId id="283" r:id="rId15"/>
  </p:sldIdLst>
  <p:sldSz cx="9144000" cy="6858000" type="screen4x3"/>
  <p:notesSz cx="6865938" cy="9996488"/>
  <p:embeddedFontLs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Montserrat" panose="000005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R TURBO" initials="CT" lastIdx="1" clrIdx="0">
    <p:extLst>
      <p:ext uri="{19B8F6BF-5375-455C-9EA6-DF929625EA0E}">
        <p15:presenceInfo xmlns:p15="http://schemas.microsoft.com/office/powerpoint/2012/main" userId="CER TUR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4EE"/>
    <a:srgbClr val="3D3E44"/>
    <a:srgbClr val="D0363B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9" autoAdjust="0"/>
    <p:restoredTop sz="94660"/>
  </p:normalViewPr>
  <p:slideViewPr>
    <p:cSldViewPr snapToGrid="0">
      <p:cViewPr varScale="1">
        <p:scale>
          <a:sx n="90" d="100"/>
          <a:sy n="90" d="100"/>
        </p:scale>
        <p:origin x="9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6T12:31:10.262" idx="1">
    <p:pos x="3911" y="312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5240" cy="501560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109" y="1"/>
            <a:ext cx="2975240" cy="501560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94930"/>
            <a:ext cx="2975240" cy="501559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109" y="9494930"/>
            <a:ext cx="2975240" cy="501559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5240" cy="501560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109" y="1"/>
            <a:ext cx="2975240" cy="501560"/>
          </a:xfrm>
          <a:prstGeom prst="rect">
            <a:avLst/>
          </a:prstGeom>
        </p:spPr>
        <p:txBody>
          <a:bodyPr vert="horz" lIns="92866" tIns="46433" rIns="92866" bIns="46433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1249363"/>
            <a:ext cx="4497388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66" tIns="46433" rIns="92866" bIns="464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6595" y="4810810"/>
            <a:ext cx="5492750" cy="3936117"/>
          </a:xfrm>
          <a:prstGeom prst="rect">
            <a:avLst/>
          </a:prstGeom>
        </p:spPr>
        <p:txBody>
          <a:bodyPr vert="horz" lIns="92866" tIns="46433" rIns="92866" bIns="4643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94930"/>
            <a:ext cx="2975240" cy="501559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109" y="9494930"/>
            <a:ext cx="2975240" cy="501559"/>
          </a:xfrm>
          <a:prstGeom prst="rect">
            <a:avLst/>
          </a:prstGeom>
        </p:spPr>
        <p:txBody>
          <a:bodyPr vert="horz" lIns="92866" tIns="46433" rIns="92866" bIns="46433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2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848927" y="1711569"/>
            <a:ext cx="7755811" cy="261610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CER TURBO LE PERREUX</a:t>
            </a:r>
          </a:p>
          <a:p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29 Avenue Du Général de Gaulle</a:t>
            </a:r>
          </a:p>
          <a:p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94170 Le Perreux Sur Marne</a:t>
            </a:r>
          </a:p>
          <a:p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Tel: 01.48.71.18.44</a:t>
            </a:r>
          </a:p>
          <a:p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Agrément : E0909440110</a:t>
            </a:r>
            <a:endParaRPr lang="fr-FR" sz="3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22943B-A0A1-441E-8F7F-675DDB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90" y="5796951"/>
            <a:ext cx="2423856" cy="8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10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854" y="5632423"/>
            <a:ext cx="834972" cy="834304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45515" y="6567301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5.1 DU LABEL DE L’ETAT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40" y="4475994"/>
            <a:ext cx="7330116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3742967" cy="1323439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D’UN CONTRÔLE ROUTIER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LES ACCOMPAGNATEURS DOIVENT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À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10" y="932156"/>
            <a:ext cx="4916913" cy="640216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Parcours 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AD98B9A-B059-4DE3-A9D8-4EED987DD9FD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3.1 DU LABEL DE L’ETAT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ligne CER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obligatoire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01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08706" y="1313239"/>
            <a:ext cx="3908417" cy="784830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dirty="0">
                <a:solidFill>
                  <a:srgbClr val="D0363B"/>
                </a:solidFill>
                <a:latin typeface="Century Gothic" panose="020B0502020202020204" pitchFamily="34" charset="0"/>
              </a:rPr>
              <a:t>CER TURBO LE PERREUX</a:t>
            </a:r>
          </a:p>
          <a:p>
            <a:pPr defTabSz="342900"/>
            <a:r>
              <a:rPr lang="fr-FR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29 Avenue Du Général e Gaulle 94170 Le Perreux Sur Marne</a:t>
            </a: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2091781"/>
            <a:ext cx="2416708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5987844" y="2085440"/>
            <a:ext cx="2611070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416699" y="3256402"/>
            <a:ext cx="3007454" cy="33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     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85149" y="315786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5875038" y="3245016"/>
            <a:ext cx="28383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LUN.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08H00– 19h30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MAR.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08h00- 19h30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MER.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 19h30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</a:t>
            </a:r>
            <a:endParaRPr lang="fr-FR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JEU.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19h30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08h00-1930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200" dirty="0">
                <a:solidFill>
                  <a:srgbClr val="D0363B"/>
                </a:solidFill>
                <a:latin typeface="Century Gothic" panose="020B0502020202020204" pitchFamily="34" charset="0"/>
              </a:rPr>
              <a:t>  </a:t>
            </a:r>
            <a:r>
              <a:rPr lang="fr-FR" sz="900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17h00      </a:t>
            </a: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35778" y="2860803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491571" y="2868920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3AE5FE52-6330-4EAC-A804-318CE096F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4" y="2196087"/>
            <a:ext cx="444619" cy="444619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04" y="2176921"/>
            <a:ext cx="458768" cy="458401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104741" y="2069875"/>
            <a:ext cx="2664405" cy="415256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05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CODE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849268" y="3188920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663217" y="2865501"/>
            <a:ext cx="6417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663540" y="2860804"/>
            <a:ext cx="1025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05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DC34E6B-304D-47D7-8AF9-4BC6CF90058B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1.4 DU LABEL DE L’ETAT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03B935B0-45A8-4588-AD7A-063881508C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769" y="2170920"/>
            <a:ext cx="458768" cy="4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75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85A922B-E031-4157-AD72-F60519EDF947}"/>
              </a:ext>
            </a:extLst>
          </p:cNvPr>
          <p:cNvSpPr/>
          <p:nvPr/>
        </p:nvSpPr>
        <p:spPr>
          <a:xfrm>
            <a:off x="302003" y="1711354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85" y="5335398"/>
            <a:ext cx="2658231" cy="1098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616" y="5128819"/>
            <a:ext cx="1261774" cy="12617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4" y="5084392"/>
            <a:ext cx="1350627" cy="135062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1B7ED8-E18D-452C-A44B-2BA26546EBF3}"/>
              </a:ext>
            </a:extLst>
          </p:cNvPr>
          <p:cNvSpPr txBox="1"/>
          <p:nvPr/>
        </p:nvSpPr>
        <p:spPr>
          <a:xfrm>
            <a:off x="4110605" y="1096551"/>
            <a:ext cx="432033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Nous pouvons vous remettre, sur simple demande, les éléments suivants :</a:t>
            </a:r>
          </a:p>
          <a:p>
            <a:pPr algn="just"/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Une copie du règlement intérieur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Le bilan annuel de nos résultats &amp; taux de réussite par formation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</a:t>
            </a:r>
            <a:r>
              <a:rPr lang="fr-FR">
                <a:latin typeface="Century Gothic" panose="020B0502020202020204" pitchFamily="34" charset="0"/>
              </a:rPr>
              <a:t>Une synthèse </a:t>
            </a:r>
            <a:r>
              <a:rPr lang="fr-FR" dirty="0">
                <a:latin typeface="Century Gothic" panose="020B0502020202020204" pitchFamily="34" charset="0"/>
              </a:rPr>
              <a:t>des résultats des questionnaires de satisfaction</a:t>
            </a:r>
          </a:p>
        </p:txBody>
      </p:sp>
    </p:spTree>
    <p:extLst>
      <p:ext uri="{BB962C8B-B14F-4D97-AF65-F5344CB8AC3E}">
        <p14:creationId xmlns:p14="http://schemas.microsoft.com/office/powerpoint/2010/main" val="420360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508958" y="2309446"/>
            <a:ext cx="5739441" cy="64633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d’ouverture: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22943B-A0A1-441E-8F7F-675DDBA969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990" y="5796951"/>
            <a:ext cx="2423856" cy="8067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706D5EA-2C4F-49F0-B11D-2FD2C35603CF}"/>
              </a:ext>
            </a:extLst>
          </p:cNvPr>
          <p:cNvSpPr txBox="1"/>
          <p:nvPr/>
        </p:nvSpPr>
        <p:spPr>
          <a:xfrm>
            <a:off x="508959" y="3165231"/>
            <a:ext cx="40630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LUN. 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Fermé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MAR. 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10h00 – 12h00       14h00 – 20h00 </a:t>
            </a:r>
          </a:p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MER. 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                                15h00 – 20h00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JEU.                      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15h00 – 20h00 </a:t>
            </a:r>
          </a:p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VEN.                     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14h00 – 20H00 </a:t>
            </a:r>
          </a:p>
          <a:p>
            <a:pPr defTabSz="3429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SAM. 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10h00 – 12h00       14h00 – 17h00 </a:t>
            </a:r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6012" y="1726164"/>
            <a:ext cx="7889185" cy="41578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Century Gothic" panose="020B0502020202020204" pitchFamily="34" charset="0"/>
              </a:rPr>
              <a:t>L’association des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Centres d’Education Routière</a:t>
            </a:r>
            <a:r>
              <a:rPr lang="fr-FR" sz="2000" dirty="0">
                <a:latin typeface="Century Gothic" panose="020B0502020202020204" pitchFamily="34" charset="0"/>
              </a:rPr>
              <a:t>, forte de plus de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550</a:t>
            </a:r>
            <a:r>
              <a:rPr lang="fr-FR" sz="2000" dirty="0">
                <a:latin typeface="Century Gothic" panose="020B0502020202020204" pitchFamily="34" charset="0"/>
              </a:rPr>
              <a:t> enseignes réparties sur l’ensemble du territoire français, est un réseau d’écoles de conduite, créé en </a:t>
            </a:r>
            <a:r>
              <a:rPr lang="fr-FR" sz="2000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1983</a:t>
            </a:r>
            <a:r>
              <a:rPr lang="fr-FR" sz="2000" dirty="0">
                <a:latin typeface="Century Gothic" panose="020B0502020202020204" pitchFamily="34" charset="0"/>
              </a:rPr>
              <a:t> et regroupant des professionnels dont le premier métier est de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former des futurs conducteurs.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20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fr-FR" sz="2000" dirty="0">
                <a:latin typeface="Century Gothic" panose="020B0502020202020204" pitchFamily="34" charset="0"/>
              </a:rPr>
              <a:t>L’objectif principal de CER réseau est de participer activement à l’amélioration de la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sécurité routière </a:t>
            </a:r>
            <a:r>
              <a:rPr lang="fr-FR" sz="2000" dirty="0">
                <a:latin typeface="Century Gothic" panose="020B0502020202020204" pitchFamily="34" charset="0"/>
              </a:rPr>
              <a:t>de l’ensemble des usagers de la route, quels que soient leur âge et la nature de leur activité. Les adhérents au réseau des CER sont des </a:t>
            </a:r>
            <a:r>
              <a:rPr lang="fr-FR" sz="2000" dirty="0">
                <a:solidFill>
                  <a:srgbClr val="D0363B"/>
                </a:solidFill>
                <a:latin typeface="Century Gothic" panose="020B0502020202020204" pitchFamily="34" charset="0"/>
              </a:rPr>
              <a:t>chefs d’entreprise indépendants </a:t>
            </a:r>
            <a:r>
              <a:rPr lang="fr-FR" sz="2000" dirty="0">
                <a:latin typeface="Century Gothic" panose="020B0502020202020204" pitchFamily="34" charset="0"/>
              </a:rPr>
              <a:t>qui ont fait le choix de se retrouver sous une même bannière.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10516" y="561284"/>
            <a:ext cx="7886700" cy="995915"/>
          </a:xfrm>
        </p:spPr>
        <p:txBody>
          <a:bodyPr/>
          <a:lstStyle/>
          <a:p>
            <a:r>
              <a:rPr lang="fr-FR" u="sng" dirty="0">
                <a:latin typeface="Century Gothic" panose="020B0502020202020204" pitchFamily="34" charset="0"/>
              </a:rPr>
              <a:t>CER RÉSEAU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0" y="5659244"/>
            <a:ext cx="695925" cy="70697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039" y="5778159"/>
            <a:ext cx="977529" cy="57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571625"/>
            <a:ext cx="4271373" cy="460435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3592"/>
          <a:stretch/>
        </p:blipFill>
        <p:spPr>
          <a:xfrm>
            <a:off x="4471307" y="1571625"/>
            <a:ext cx="4305300" cy="4246245"/>
          </a:xfrm>
          <a:prstGeom prst="rect">
            <a:avLst/>
          </a:prstGeom>
        </p:spPr>
      </p:pic>
      <p:sp>
        <p:nvSpPr>
          <p:cNvPr id="7" name="Titre 5">
            <a:extLst>
              <a:ext uri="{FF2B5EF4-FFF2-40B4-BE49-F238E27FC236}">
                <a16:creationId xmlns:a16="http://schemas.microsoft.com/office/drawing/2014/main" id="{5D80902E-74F1-48C5-B57E-3415F897A21B}"/>
              </a:ext>
            </a:extLst>
          </p:cNvPr>
          <p:cNvSpPr txBox="1">
            <a:spLocks/>
          </p:cNvSpPr>
          <p:nvPr/>
        </p:nvSpPr>
        <p:spPr>
          <a:xfrm>
            <a:off x="510516" y="561284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>
                <a:latin typeface="Century Gothic" panose="020B0502020202020204" pitchFamily="34" charset="0"/>
              </a:rPr>
              <a:t>CER RÉSEAU</a:t>
            </a:r>
            <a:endParaRPr lang="fr-FR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62" y="455791"/>
            <a:ext cx="8677275" cy="995915"/>
          </a:xfrm>
        </p:spPr>
        <p:txBody>
          <a:bodyPr>
            <a:noAutofit/>
          </a:bodyPr>
          <a:lstStyle/>
          <a:p>
            <a:r>
              <a:rPr lang="fr-FR" sz="3600" u="sng" dirty="0">
                <a:latin typeface="Century Gothic" panose="020B0502020202020204" pitchFamily="34" charset="0"/>
              </a:rPr>
              <a:t>Nos FORMATIONS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/>
        </p:blipFill>
        <p:spPr>
          <a:xfrm>
            <a:off x="4758105" y="1540424"/>
            <a:ext cx="2823874" cy="43885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7D5F7A2-E177-4ADA-A3EA-71371F343C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7"/>
          <a:stretch/>
        </p:blipFill>
        <p:spPr>
          <a:xfrm>
            <a:off x="1562021" y="2757069"/>
            <a:ext cx="2233393" cy="220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401768" y="401738"/>
            <a:ext cx="8610600" cy="11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sng" strike="noStrike" kern="1200" cap="all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NOTRE 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068287-13BF-440F-A119-CE2A081FB221}"/>
              </a:ext>
            </a:extLst>
          </p:cNvPr>
          <p:cNvSpPr txBox="1"/>
          <p:nvPr/>
        </p:nvSpPr>
        <p:spPr>
          <a:xfrm>
            <a:off x="401768" y="1599252"/>
            <a:ext cx="29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CHARGÉ(ES) DES RELATIONS</a:t>
            </a:r>
            <a:b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 LES ÉLÈVES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29F819-F1E7-4BE1-AC3B-B760A5A69BD5}"/>
              </a:ext>
            </a:extLst>
          </p:cNvPr>
          <p:cNvSpPr/>
          <p:nvPr/>
        </p:nvSpPr>
        <p:spPr>
          <a:xfrm>
            <a:off x="5273757" y="2329592"/>
            <a:ext cx="1667730" cy="919592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LAURENCE BONHOMME</a:t>
            </a:r>
          </a:p>
          <a:p>
            <a:pPr lvl="0" algn="ctr"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PERMIS B-BEA</a:t>
            </a:r>
          </a:p>
          <a:p>
            <a:pPr lvl="0" algn="ctr"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STAGE POST PERMIS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4824F2B-C0F3-482C-A4FC-676630DFB380}"/>
              </a:ext>
            </a:extLst>
          </p:cNvPr>
          <p:cNvSpPr/>
          <p:nvPr/>
        </p:nvSpPr>
        <p:spPr>
          <a:xfrm>
            <a:off x="751093" y="2517680"/>
            <a:ext cx="1620446" cy="64219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FARIDA ATTAR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B04605-F50B-440B-AFDE-760586AFD37E}"/>
              </a:ext>
            </a:extLst>
          </p:cNvPr>
          <p:cNvSpPr/>
          <p:nvPr/>
        </p:nvSpPr>
        <p:spPr>
          <a:xfrm>
            <a:off x="2371539" y="2204813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1780710-533A-4F19-BCDE-0E6011A90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2371539" y="2229008"/>
            <a:ext cx="646998" cy="695541"/>
          </a:xfrm>
          <a:prstGeom prst="rect">
            <a:avLst/>
          </a:prstGeom>
        </p:spPr>
      </p:pic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6A5797A3-75DD-4954-A57A-CAD0657296A7}"/>
              </a:ext>
            </a:extLst>
          </p:cNvPr>
          <p:cNvSpPr/>
          <p:nvPr/>
        </p:nvSpPr>
        <p:spPr>
          <a:xfrm rot="176932">
            <a:off x="2306171" y="5265739"/>
            <a:ext cx="1516945" cy="792772"/>
          </a:xfrm>
          <a:prstGeom prst="round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503C6553-1B32-444B-9C6C-A11CF10BB974}"/>
              </a:ext>
            </a:extLst>
          </p:cNvPr>
          <p:cNvSpPr/>
          <p:nvPr/>
        </p:nvSpPr>
        <p:spPr>
          <a:xfrm rot="11417491">
            <a:off x="2365574" y="5967007"/>
            <a:ext cx="487949" cy="343985"/>
          </a:xfrm>
          <a:prstGeom prst="triangl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0213929-9A65-479B-A7F8-28E1CE5AAC1C}"/>
              </a:ext>
            </a:extLst>
          </p:cNvPr>
          <p:cNvSpPr txBox="1"/>
          <p:nvPr/>
        </p:nvSpPr>
        <p:spPr>
          <a:xfrm rot="186132">
            <a:off x="2685186" y="5335677"/>
            <a:ext cx="11201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ENJOY</a:t>
            </a:r>
            <a:b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DRIVING</a:t>
            </a:r>
            <a:b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*LE PLAISIR DE CONDUIRE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36AD38C-EFDB-4DC4-8A15-4FE2B1624C8C}"/>
              </a:ext>
            </a:extLst>
          </p:cNvPr>
          <p:cNvSpPr txBox="1"/>
          <p:nvPr/>
        </p:nvSpPr>
        <p:spPr>
          <a:xfrm>
            <a:off x="2425781" y="5304905"/>
            <a:ext cx="48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#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4.1 DU LABEL DE L’ETAT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3D68CD-A909-4AEF-B223-666962909162}"/>
              </a:ext>
            </a:extLst>
          </p:cNvPr>
          <p:cNvSpPr txBox="1"/>
          <p:nvPr/>
        </p:nvSpPr>
        <p:spPr>
          <a:xfrm>
            <a:off x="482352" y="3730058"/>
            <a:ext cx="3268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RESPONSABLE PÉDAGOGIQUE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9FF2BC5-EB22-40DF-96F3-89A63427436B}"/>
              </a:ext>
            </a:extLst>
          </p:cNvPr>
          <p:cNvSpPr/>
          <p:nvPr/>
        </p:nvSpPr>
        <p:spPr>
          <a:xfrm>
            <a:off x="659154" y="4260197"/>
            <a:ext cx="1685497" cy="66797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LAURENCE BONHOMME</a:t>
            </a: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0FD4EA-63DA-4C4B-94B8-D9DD6BBDA268}"/>
              </a:ext>
            </a:extLst>
          </p:cNvPr>
          <p:cNvSpPr/>
          <p:nvPr/>
        </p:nvSpPr>
        <p:spPr>
          <a:xfrm>
            <a:off x="4844844" y="2037280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1F1B2E-3278-491C-B818-07175B3B4706}"/>
              </a:ext>
            </a:extLst>
          </p:cNvPr>
          <p:cNvSpPr txBox="1"/>
          <p:nvPr/>
        </p:nvSpPr>
        <p:spPr>
          <a:xfrm>
            <a:off x="5500956" y="1599252"/>
            <a:ext cx="299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NOS ENSEIGNANTS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7B1B30C8-7D7A-490E-9B84-A256AD5D7D9B}"/>
              </a:ext>
            </a:extLst>
          </p:cNvPr>
          <p:cNvSpPr/>
          <p:nvPr/>
        </p:nvSpPr>
        <p:spPr>
          <a:xfrm>
            <a:off x="5965486" y="4053492"/>
            <a:ext cx="1667730" cy="682727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21DBC251-64D5-4A25-A41F-CCB11F3B38D0}"/>
              </a:ext>
            </a:extLst>
          </p:cNvPr>
          <p:cNvSpPr/>
          <p:nvPr/>
        </p:nvSpPr>
        <p:spPr>
          <a:xfrm>
            <a:off x="666337" y="4260197"/>
            <a:ext cx="1667730" cy="682727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LAURENCE BONHOMME</a:t>
            </a:r>
          </a:p>
        </p:txBody>
      </p:sp>
      <p:sp>
        <p:nvSpPr>
          <p:cNvPr id="41" name="Rectangle : coins arrondis 40">
            <a:extLst>
              <a:ext uri="{FF2B5EF4-FFF2-40B4-BE49-F238E27FC236}">
                <a16:creationId xmlns:a16="http://schemas.microsoft.com/office/drawing/2014/main" id="{1246A20B-9F47-46CE-94A4-D82CADD3ACCE}"/>
              </a:ext>
            </a:extLst>
          </p:cNvPr>
          <p:cNvSpPr/>
          <p:nvPr/>
        </p:nvSpPr>
        <p:spPr>
          <a:xfrm>
            <a:off x="5965486" y="4053491"/>
            <a:ext cx="1667730" cy="682727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BEHIH </a:t>
            </a:r>
            <a:r>
              <a:rPr lang="fr-FR" sz="8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TIti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Formations dispensées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PERMIS B- BEA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A9047DC-A495-4B25-8D74-6A8A71A11361}"/>
              </a:ext>
            </a:extLst>
          </p:cNvPr>
          <p:cNvSpPr/>
          <p:nvPr/>
        </p:nvSpPr>
        <p:spPr>
          <a:xfrm>
            <a:off x="8409875" y="3426185"/>
            <a:ext cx="154585" cy="71962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A2D0A92-7516-4C9C-AD09-E81A4FEC0D39}"/>
              </a:ext>
            </a:extLst>
          </p:cNvPr>
          <p:cNvSpPr/>
          <p:nvPr/>
        </p:nvSpPr>
        <p:spPr>
          <a:xfrm flipH="1">
            <a:off x="8835593" y="3730058"/>
            <a:ext cx="53226" cy="70634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F5C114FA-364D-47BB-819E-E421952E85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4819790" y="1992058"/>
            <a:ext cx="701271" cy="753886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6A80585-C5A0-429C-BECD-DF8FABA9BB00}"/>
              </a:ext>
            </a:extLst>
          </p:cNvPr>
          <p:cNvSpPr/>
          <p:nvPr/>
        </p:nvSpPr>
        <p:spPr>
          <a:xfrm flipH="1">
            <a:off x="6826102" y="4986792"/>
            <a:ext cx="72301" cy="4571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CBDFE947-C243-44CE-ACFD-B1CF7103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5485558" y="3640970"/>
            <a:ext cx="701271" cy="753886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BC31B619-DA26-40F1-8657-10CEFCED928F}"/>
              </a:ext>
            </a:extLst>
          </p:cNvPr>
          <p:cNvSpPr/>
          <p:nvPr/>
        </p:nvSpPr>
        <p:spPr>
          <a:xfrm>
            <a:off x="739576" y="4815843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978F77D-B94C-4EE1-B24C-E33B9CAF771C}"/>
              </a:ext>
            </a:extLst>
          </p:cNvPr>
          <p:cNvSpPr/>
          <p:nvPr/>
        </p:nvSpPr>
        <p:spPr>
          <a:xfrm>
            <a:off x="718070" y="4814871"/>
            <a:ext cx="542267" cy="609769"/>
          </a:xfrm>
          <a:prstGeom prst="rect">
            <a:avLst/>
          </a:prstGeom>
          <a:solidFill>
            <a:schemeClr val="bg1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21AD9321-833C-4D63-B8E5-98E945A6F2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7"/>
          <a:stretch/>
        </p:blipFill>
        <p:spPr>
          <a:xfrm>
            <a:off x="638567" y="4777985"/>
            <a:ext cx="701271" cy="7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28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504850" y="677137"/>
            <a:ext cx="583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ENJEUX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FORMATION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L’obtention du permis de conduire est devenue un outil social indispensable pour une très grande partie des jeunes de notre société.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Au-delà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plaisir de conduire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l’utilisation d’un véhicule est souvent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indispensable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les études, le travail ou les loisirs.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 ROULER EN SÉCURITÉ EST DONC UNE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NÉCESSITÉ POUR TOUS.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L’objectif principal des écoles de conduite du réseau CER est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d’amener tout élève vers la réussite,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transmettant à chacun la maîtrise de compétences en termes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savoir-être, savoirs, savoir-faire et savoir-devenir.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à conduire est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démarche éducative exigeante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devant être prise au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sérieux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avec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assiduité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:a16="http://schemas.microsoft.com/office/drawing/2014/main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Triangle rectangle 45">
            <a:extLst>
              <a:ext uri="{FF2B5EF4-FFF2-40B4-BE49-F238E27FC236}">
                <a16:creationId xmlns:a16="http://schemas.microsoft.com/office/drawing/2014/main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221A2F-BC81-4013-BF47-6C6BFF9E6768}"/>
              </a:ext>
            </a:extLst>
          </p:cNvPr>
          <p:cNvSpPr/>
          <p:nvPr/>
        </p:nvSpPr>
        <p:spPr>
          <a:xfrm>
            <a:off x="4214258" y="2684095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l’aide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grilles de progression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permettant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valider vos acquis !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 évalue vos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savoirs comportementaux, techniques et environnementaux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fil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8B444C-0694-4534-9A17-E0412DB5AE2B}"/>
              </a:ext>
            </a:extLst>
          </p:cNvPr>
          <p:cNvSpPr txBox="1"/>
          <p:nvPr/>
        </p:nvSpPr>
        <p:spPr>
          <a:xfrm>
            <a:off x="6417693" y="3963107"/>
            <a:ext cx="235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tout au long de votre parcours vous permettront également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mesurer vos progrès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ainsi vous présenter aux épreuves du permis de conduire</a:t>
            </a:r>
            <a:r>
              <a:rPr kumimoji="0" lang="fr-FR" sz="9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lorsque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l’ensemble des 	compétences requises seront validées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A9254B22-7D6B-42E8-A3D3-3BCA2A77DE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424" y="5366731"/>
            <a:ext cx="713507" cy="712937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B5DA535-BC3C-48B1-89C4-98BC8B45DD19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20530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une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manœuvre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marche arrière,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ou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routière,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Répondre à une question de </a:t>
            </a:r>
            <a:r>
              <a:rPr lang="fr-FR" sz="1000" b="1">
                <a:solidFill>
                  <a:prstClr val="black"/>
                </a:solidFill>
                <a:latin typeface="Century Gothic" panose="020B0502020202020204" pitchFamily="34" charset="0"/>
              </a:rPr>
              <a:t>premiers secours,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DAC24F-A940-4822-98B4-766BE40CD6C3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2.2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15837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71813" y="3819653"/>
            <a:ext cx="3066190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SIMULATEUR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Evaluation réalisée sans formateur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66818"/>
            <a:ext cx="732917" cy="732332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Entre 45 min et 1h00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B6F28C6-A14F-456B-B8E0-251F0890ACE6}"/>
              </a:ext>
            </a:extLst>
          </p:cNvPr>
          <p:cNvSpPr txBox="1"/>
          <p:nvPr/>
        </p:nvSpPr>
        <p:spPr>
          <a:xfrm>
            <a:off x="6841221" y="6518517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1.1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4199728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94" y="5347591"/>
            <a:ext cx="834972" cy="83430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et demi 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AF24B1F-5400-46B5-830C-5C7CEB5830BF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5.1 DU LABEL DE L’ETAT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11222</TotalTime>
  <Words>1555</Words>
  <Application>Microsoft Office PowerPoint</Application>
  <PresentationFormat>Affichage à l'écran (4:3)</PresentationFormat>
  <Paragraphs>183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Montserrat</vt:lpstr>
      <vt:lpstr>Wingdings</vt:lpstr>
      <vt:lpstr>Century Gothic</vt:lpstr>
      <vt:lpstr>Arial</vt:lpstr>
      <vt:lpstr>Calibri</vt:lpstr>
      <vt:lpstr>Conception personnalisée</vt:lpstr>
      <vt:lpstr>Présentation PowerPoint</vt:lpstr>
      <vt:lpstr>CER RÉSEAU</vt:lpstr>
      <vt:lpstr>Présentation PowerPoint</vt:lpstr>
      <vt:lpstr>Nos FORMATIONS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de formation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Laurence Bonhomme</cp:lastModifiedBy>
  <cp:revision>128</cp:revision>
  <cp:lastPrinted>2018-10-18T19:44:21Z</cp:lastPrinted>
  <dcterms:created xsi:type="dcterms:W3CDTF">2016-11-16T10:38:42Z</dcterms:created>
  <dcterms:modified xsi:type="dcterms:W3CDTF">2025-01-16T13:14:21Z</dcterms:modified>
</cp:coreProperties>
</file>